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5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19FB2-3AAB-4D03-B13A-2960828C78E3}" type="datetimeFigureOut">
              <a:rPr lang="en-US" dirty="0"/>
              <a:t>3/21/2019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0C674-7DFC-42FE-B9CD-82963CDB1557}" type="datetimeFigureOut">
              <a:rPr lang="en-US" dirty="0"/>
              <a:t>3/21/2019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456F-F47D-4F25-8053-2A695DA0CA7D}" type="datetimeFigureOut">
              <a:rPr lang="en-US" dirty="0"/>
              <a:t>3/21/2019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C7379-69CC-4837-9905-BEBA22830C8A}" type="datetimeFigureOut">
              <a:rPr lang="en-US" dirty="0"/>
              <a:t>3/21/2019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8B7E-8AEE-4F10-BFEE-C999AD004D36}" type="datetimeFigureOut">
              <a:rPr lang="en-US" dirty="0"/>
              <a:t>3/21/2019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8F3F9-58BC-440B-B37B-805B9055EF92}" type="datetimeFigureOut">
              <a:rPr lang="en-US" dirty="0"/>
              <a:t>3/21/2019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53AF-48EA-489D-8260-9DCAB666386A}" type="datetimeFigureOut">
              <a:rPr lang="en-US" dirty="0"/>
              <a:t>3/21/2019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02AE-B9A4-47BD-AF8E-97E16144138B}" type="datetimeFigureOut">
              <a:rPr lang="en-US" dirty="0"/>
              <a:t>3/21/2019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FD78B-DB02-4362-BCDC-98A55456977C}" type="datetimeFigureOut">
              <a:rPr lang="en-US" dirty="0"/>
              <a:t>3/21/2019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16976-5D93-46E4-A98A-FAD63E4D0EA8}" type="datetimeFigureOut">
              <a:rPr lang="en-US" dirty="0"/>
              <a:t>3/21/2019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9F4F5-F4D2-4D2A-AB60-88D37ADCB869}" type="datetimeFigureOut">
              <a:rPr lang="en-US" dirty="0"/>
              <a:t>3/21/2019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C6CE-6D1E-47E5-8859-F31AC5380EB2}" type="datetimeFigureOut">
              <a:rPr lang="en-US" dirty="0"/>
              <a:t>3/21/2019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E7C4-4DA4-404D-9965-B13F2DD7D8BF}" type="datetimeFigureOut">
              <a:rPr lang="en-US" dirty="0"/>
              <a:t>3/21/2019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B7AA-4A53-424F-AD41-70827B6504BA}" type="datetimeFigureOut">
              <a:rPr lang="en-US" dirty="0"/>
              <a:t>3/21/2019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4882-FB12-4BC8-9960-9AD8104D7FAE}" type="datetimeFigureOut">
              <a:rPr lang="en-US" dirty="0"/>
              <a:t>3/21/2019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BD23-6E54-4D9D-AD88-A2813C73CC25}" type="datetimeFigureOut">
              <a:rPr lang="en-US" dirty="0"/>
              <a:t>3/21/2019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A834-4F3C-4AF9-9C74-05EC35A0F292}" type="datetimeFigureOut">
              <a:rPr lang="en-US" dirty="0"/>
              <a:t>3/21/2019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51CF1133-3259-4C45-BABA-5B62D9C6F78D}" type="datetimeFigureOut">
              <a:rPr lang="en-US" dirty="0"/>
              <a:t>3/21/2019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osi model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53"/>
          <a:stretch/>
        </p:blipFill>
        <p:spPr bwMode="auto">
          <a:xfrm>
            <a:off x="928308" y="872119"/>
            <a:ext cx="9892674" cy="5412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52624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Transport Layer / Layer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Connection Control</a:t>
            </a:r>
            <a:r>
              <a:rPr lang="en-US" dirty="0"/>
              <a:t> – </a:t>
            </a:r>
            <a:r>
              <a:rPr lang="en-US" dirty="0" smtClean="0"/>
              <a:t> transport layer can be either connection oriented or connection less</a:t>
            </a:r>
          </a:p>
          <a:p>
            <a:pPr lvl="1"/>
            <a:r>
              <a:rPr lang="en-US" dirty="0" smtClean="0"/>
              <a:t>Connection oriented – connection oriented makes the connection with the transport layer first before sending the data packets.</a:t>
            </a:r>
          </a:p>
          <a:p>
            <a:pPr lvl="1"/>
            <a:r>
              <a:rPr lang="en-US" dirty="0" smtClean="0"/>
              <a:t>Connectionless</a:t>
            </a:r>
            <a:r>
              <a:rPr lang="en-US" dirty="0"/>
              <a:t> – </a:t>
            </a:r>
            <a:r>
              <a:rPr lang="en-US" dirty="0" smtClean="0"/>
              <a:t> it treats the segment as independent packet and send it to destination machine.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72542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Session </a:t>
            </a:r>
            <a:r>
              <a:rPr lang="en-US" dirty="0" smtClean="0"/>
              <a:t>Layer/Layer 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Session Layer is the network dialog controller. It establishes and maintains interaction among computers.</a:t>
            </a:r>
          </a:p>
          <a:p>
            <a:r>
              <a:rPr lang="en-US" dirty="0" smtClean="0"/>
              <a:t>Dialog </a:t>
            </a:r>
            <a:r>
              <a:rPr lang="en-US" dirty="0"/>
              <a:t>control </a:t>
            </a:r>
            <a:r>
              <a:rPr lang="en-US" dirty="0" smtClean="0"/>
              <a:t>– it creates a session and </a:t>
            </a:r>
            <a:r>
              <a:rPr lang="en-US" dirty="0"/>
              <a:t>allows </a:t>
            </a:r>
            <a:r>
              <a:rPr lang="en-US" dirty="0" smtClean="0"/>
              <a:t>two systems </a:t>
            </a:r>
            <a:r>
              <a:rPr lang="en-US" dirty="0"/>
              <a:t>to enter into a </a:t>
            </a:r>
            <a:r>
              <a:rPr lang="en-US" dirty="0" smtClean="0"/>
              <a:t>dialog with each other.</a:t>
            </a:r>
          </a:p>
          <a:p>
            <a:r>
              <a:rPr lang="en-US" dirty="0" smtClean="0"/>
              <a:t>Synchronization </a:t>
            </a:r>
            <a:r>
              <a:rPr lang="en-US" dirty="0"/>
              <a:t>– adds </a:t>
            </a:r>
            <a:r>
              <a:rPr lang="en-US" dirty="0" smtClean="0"/>
              <a:t>check points into </a:t>
            </a:r>
            <a:r>
              <a:rPr lang="en-US" dirty="0"/>
              <a:t>stream of data.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29992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Presentation </a:t>
            </a:r>
            <a:r>
              <a:rPr lang="en-US" dirty="0" smtClean="0"/>
              <a:t>Layer/ Layer 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Translation</a:t>
            </a:r>
            <a:r>
              <a:rPr lang="en-US" dirty="0"/>
              <a:t> –</a:t>
            </a:r>
            <a:r>
              <a:rPr lang="en-US" dirty="0" smtClean="0"/>
              <a:t>  it converts the data into a stream of  bits before sending so that the destination computer can understand.</a:t>
            </a:r>
            <a:endParaRPr lang="en-US" dirty="0"/>
          </a:p>
          <a:p>
            <a:r>
              <a:rPr lang="en-US" dirty="0" smtClean="0"/>
              <a:t> </a:t>
            </a:r>
            <a:r>
              <a:rPr lang="en-US" dirty="0"/>
              <a:t>Compression – reduce number </a:t>
            </a:r>
            <a:r>
              <a:rPr lang="en-US" dirty="0" smtClean="0"/>
              <a:t>of bits </a:t>
            </a:r>
            <a:r>
              <a:rPr lang="en-US" dirty="0"/>
              <a:t>to be </a:t>
            </a:r>
            <a:r>
              <a:rPr lang="en-US" dirty="0" smtClean="0"/>
              <a:t>transmitted. This makes the transmission efficient</a:t>
            </a:r>
          </a:p>
          <a:p>
            <a:r>
              <a:rPr lang="en-US" dirty="0"/>
              <a:t>Encryption – </a:t>
            </a:r>
            <a:r>
              <a:rPr lang="en-US" dirty="0" smtClean="0"/>
              <a:t>transform the original </a:t>
            </a:r>
            <a:r>
              <a:rPr lang="en-US" dirty="0"/>
              <a:t>data into </a:t>
            </a:r>
            <a:r>
              <a:rPr lang="en-US" dirty="0" smtClean="0"/>
              <a:t>another </a:t>
            </a:r>
            <a:r>
              <a:rPr lang="en-US" dirty="0"/>
              <a:t>format at the </a:t>
            </a:r>
            <a:r>
              <a:rPr lang="en-US" dirty="0" smtClean="0"/>
              <a:t>sending end </a:t>
            </a:r>
            <a:r>
              <a:rPr lang="en-US" dirty="0"/>
              <a:t>for data security</a:t>
            </a:r>
          </a:p>
          <a:p>
            <a:r>
              <a:rPr lang="en-US" dirty="0" smtClean="0"/>
              <a:t> </a:t>
            </a:r>
            <a:r>
              <a:rPr lang="en-US" dirty="0"/>
              <a:t>Decryption – </a:t>
            </a:r>
            <a:r>
              <a:rPr lang="en-US" dirty="0" smtClean="0"/>
              <a:t>reverses the encryption process and converts it back into original data.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47495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 </a:t>
            </a:r>
            <a:r>
              <a:rPr lang="en-US" dirty="0" smtClean="0"/>
              <a:t>Layer/Layer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Contains protocols that allow </a:t>
            </a:r>
            <a:r>
              <a:rPr lang="en-US" dirty="0" smtClean="0"/>
              <a:t>the users </a:t>
            </a:r>
            <a:r>
              <a:rPr lang="en-US" dirty="0"/>
              <a:t>to access the network (FTP,</a:t>
            </a:r>
          </a:p>
          <a:p>
            <a:pPr marL="0" indent="0">
              <a:buNone/>
            </a:pPr>
            <a:r>
              <a:rPr lang="en-US" dirty="0"/>
              <a:t>HTTP, SMTP, </a:t>
            </a:r>
            <a:r>
              <a:rPr lang="en-US" dirty="0" err="1"/>
              <a:t>etc</a:t>
            </a:r>
            <a:r>
              <a:rPr lang="en-US" dirty="0"/>
              <a:t>)</a:t>
            </a:r>
          </a:p>
          <a:p>
            <a:r>
              <a:rPr lang="en-US" dirty="0" smtClean="0"/>
              <a:t>Does </a:t>
            </a:r>
            <a:r>
              <a:rPr lang="en-US" dirty="0"/>
              <a:t>not include </a:t>
            </a:r>
            <a:r>
              <a:rPr lang="en-US" dirty="0" smtClean="0"/>
              <a:t>application programs </a:t>
            </a:r>
            <a:r>
              <a:rPr lang="en-US" dirty="0"/>
              <a:t>such as email, browsers, </a:t>
            </a:r>
            <a:r>
              <a:rPr lang="en-US" dirty="0" smtClean="0"/>
              <a:t>word processing </a:t>
            </a:r>
            <a:r>
              <a:rPr lang="en-US" dirty="0"/>
              <a:t>applications, etc.</a:t>
            </a:r>
          </a:p>
          <a:p>
            <a:r>
              <a:rPr lang="en-US" dirty="0" smtClean="0"/>
              <a:t> </a:t>
            </a:r>
            <a:r>
              <a:rPr lang="en-US" dirty="0"/>
              <a:t>Protocols contain utilities </a:t>
            </a:r>
            <a:r>
              <a:rPr lang="en-US" dirty="0" smtClean="0"/>
              <a:t>and network-based </a:t>
            </a:r>
            <a:r>
              <a:rPr lang="en-US" dirty="0"/>
              <a:t>services that </a:t>
            </a:r>
            <a:r>
              <a:rPr lang="en-US" dirty="0" smtClean="0"/>
              <a:t>support email </a:t>
            </a:r>
            <a:r>
              <a:rPr lang="en-US" dirty="0"/>
              <a:t>via SMTP, Internet access </a:t>
            </a:r>
            <a:r>
              <a:rPr lang="en-US" dirty="0" smtClean="0"/>
              <a:t>via HTTP</a:t>
            </a:r>
            <a:r>
              <a:rPr lang="en-US" dirty="0"/>
              <a:t>, file transfer via FTP, </a:t>
            </a:r>
            <a:r>
              <a:rPr lang="en-US" dirty="0" err="1"/>
              <a:t>etc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45790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45489"/>
          </a:xfrm>
        </p:spPr>
        <p:txBody>
          <a:bodyPr/>
          <a:lstStyle/>
          <a:p>
            <a:r>
              <a:rPr lang="en-US" dirty="0" smtClean="0"/>
              <a:t>OSI Layers with Protocols</a:t>
            </a:r>
            <a:endParaRPr lang="en-US" dirty="0"/>
          </a:p>
        </p:txBody>
      </p:sp>
      <p:pic>
        <p:nvPicPr>
          <p:cNvPr id="2050" name="Picture 2" descr="Related image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1" b="13091"/>
          <a:stretch/>
        </p:blipFill>
        <p:spPr bwMode="auto">
          <a:xfrm>
            <a:off x="1374538" y="1317201"/>
            <a:ext cx="9442923" cy="5083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94128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OSI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 ISO standard that covers all aspects of network communications is the Open Systems Interconnection (OSI) </a:t>
            </a:r>
            <a:r>
              <a:rPr lang="en-US" dirty="0" smtClean="0"/>
              <a:t>model.</a:t>
            </a:r>
          </a:p>
          <a:p>
            <a:r>
              <a:rPr lang="en-US" dirty="0" smtClean="0"/>
              <a:t>It </a:t>
            </a:r>
            <a:r>
              <a:rPr lang="en-US" dirty="0"/>
              <a:t>was first introduced in the late 1970s. </a:t>
            </a:r>
            <a:endParaRPr lang="en-US" dirty="0" smtClean="0"/>
          </a:p>
          <a:p>
            <a:r>
              <a:rPr lang="en-US" dirty="0" smtClean="0"/>
              <a:t>OSI is a set of protocols that allows any two systems to communicate regardless of their architecture</a:t>
            </a:r>
          </a:p>
          <a:p>
            <a:r>
              <a:rPr lang="en-US" dirty="0" smtClean="0"/>
              <a:t>The OSI is not a protocol but it is a model for understanding and designing of flexible and robust network.</a:t>
            </a:r>
          </a:p>
        </p:txBody>
      </p:sp>
    </p:spTree>
    <p:extLst>
      <p:ext uri="{BB962C8B-B14F-4D97-AF65-F5344CB8AC3E}">
        <p14:creationId xmlns:p14="http://schemas.microsoft.com/office/powerpoint/2010/main" val="24671020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Image result for osi model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869"/>
          <a:stretch/>
        </p:blipFill>
        <p:spPr bwMode="auto">
          <a:xfrm>
            <a:off x="2774964" y="1254102"/>
            <a:ext cx="6987221" cy="5082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77527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Physical Layer / Layer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1690688"/>
            <a:ext cx="10233800" cy="4486275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Physical layer is responsible for carrying bit stream over physical medium.</a:t>
            </a:r>
          </a:p>
          <a:p>
            <a:pPr marL="0" indent="0">
              <a:buNone/>
            </a:pPr>
            <a:r>
              <a:rPr lang="en-US" b="1" dirty="0"/>
              <a:t>Functions of Physical Layer:</a:t>
            </a:r>
          </a:p>
          <a:p>
            <a:r>
              <a:rPr lang="en-US" dirty="0" smtClean="0"/>
              <a:t> </a:t>
            </a:r>
            <a:r>
              <a:rPr lang="en-US" b="1" dirty="0"/>
              <a:t>Bit representation </a:t>
            </a:r>
            <a:r>
              <a:rPr lang="en-US" dirty="0"/>
              <a:t>– </a:t>
            </a:r>
            <a:r>
              <a:rPr lang="en-US" dirty="0" smtClean="0"/>
              <a:t>encodes the stream of bits into electrical </a:t>
            </a:r>
            <a:r>
              <a:rPr lang="en-US" dirty="0"/>
              <a:t>or optical </a:t>
            </a:r>
            <a:r>
              <a:rPr lang="en-US" dirty="0" smtClean="0"/>
              <a:t>signals and also defines how bits are encoded into signals</a:t>
            </a:r>
            <a:endParaRPr lang="en-US" dirty="0"/>
          </a:p>
          <a:p>
            <a:r>
              <a:rPr lang="en-US" b="1" dirty="0" smtClean="0"/>
              <a:t>Transmission </a:t>
            </a:r>
            <a:r>
              <a:rPr lang="en-US" b="1" dirty="0"/>
              <a:t>rate </a:t>
            </a:r>
            <a:r>
              <a:rPr lang="en-US" dirty="0"/>
              <a:t>– The number of </a:t>
            </a:r>
            <a:r>
              <a:rPr lang="en-US" dirty="0" smtClean="0"/>
              <a:t>bits sent </a:t>
            </a:r>
            <a:r>
              <a:rPr lang="en-US" dirty="0"/>
              <a:t>each second</a:t>
            </a:r>
          </a:p>
          <a:p>
            <a:r>
              <a:rPr lang="en-US" b="1" dirty="0" smtClean="0"/>
              <a:t>Physical </a:t>
            </a:r>
            <a:r>
              <a:rPr lang="en-US" b="1" dirty="0"/>
              <a:t>characteristics </a:t>
            </a:r>
            <a:r>
              <a:rPr lang="en-US" dirty="0"/>
              <a:t>of </a:t>
            </a:r>
            <a:r>
              <a:rPr lang="en-US" dirty="0" smtClean="0"/>
              <a:t>transmission media such as type of medium</a:t>
            </a:r>
            <a:endParaRPr lang="en-US" dirty="0"/>
          </a:p>
          <a:p>
            <a:r>
              <a:rPr lang="en-US" dirty="0" smtClean="0"/>
              <a:t> </a:t>
            </a:r>
            <a:r>
              <a:rPr lang="en-US" b="1" dirty="0" smtClean="0"/>
              <a:t>Synchronization of bits:  </a:t>
            </a:r>
            <a:r>
              <a:rPr lang="en-US" dirty="0"/>
              <a:t>the sender and </a:t>
            </a:r>
            <a:r>
              <a:rPr lang="en-US" dirty="0" smtClean="0"/>
              <a:t>receiver clocks must be synchronized at the bit level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0761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Physical Layer / Layer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Transmission mode </a:t>
            </a:r>
            <a:r>
              <a:rPr lang="en-US" dirty="0"/>
              <a:t>– </a:t>
            </a:r>
            <a:r>
              <a:rPr lang="en-US" dirty="0" smtClean="0"/>
              <a:t>physical layer defines the mode of transmission i.e. simplex</a:t>
            </a:r>
            <a:r>
              <a:rPr lang="en-US" dirty="0"/>
              <a:t>, half-duplex, full duplex</a:t>
            </a:r>
          </a:p>
          <a:p>
            <a:r>
              <a:rPr lang="en-US" b="1" dirty="0" smtClean="0"/>
              <a:t>Physical Topology </a:t>
            </a:r>
            <a:r>
              <a:rPr lang="en-US" dirty="0" smtClean="0"/>
              <a:t>– </a:t>
            </a:r>
            <a:r>
              <a:rPr lang="en-US" dirty="0"/>
              <a:t>physical layer defines </a:t>
            </a:r>
            <a:r>
              <a:rPr lang="en-US" dirty="0" smtClean="0"/>
              <a:t>how </a:t>
            </a:r>
            <a:r>
              <a:rPr lang="en-US" dirty="0"/>
              <a:t>devices </a:t>
            </a:r>
            <a:r>
              <a:rPr lang="en-US" dirty="0" smtClean="0"/>
              <a:t>are connected </a:t>
            </a:r>
            <a:r>
              <a:rPr lang="en-US" dirty="0"/>
              <a:t>– ring, star, mesh, bus topology </a:t>
            </a:r>
          </a:p>
          <a:p>
            <a:r>
              <a:rPr lang="en-US" b="1" dirty="0" smtClean="0"/>
              <a:t>Line Configuration</a:t>
            </a:r>
            <a:r>
              <a:rPr lang="en-US" b="1" dirty="0"/>
              <a:t> </a:t>
            </a:r>
            <a:r>
              <a:rPr lang="en-US" dirty="0" smtClean="0"/>
              <a:t>– </a:t>
            </a:r>
            <a:r>
              <a:rPr lang="en-US" dirty="0"/>
              <a:t>physical layer </a:t>
            </a:r>
            <a:r>
              <a:rPr lang="en-US" dirty="0" smtClean="0"/>
              <a:t>is concerned with the connection of devices to media which can be either point to point or multipoint.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60499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Link </a:t>
            </a:r>
            <a:r>
              <a:rPr lang="en-US" dirty="0" smtClean="0"/>
              <a:t>Layer/ Layer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It transforms raw bits into reliable link and make it appear error free to network layer.</a:t>
            </a:r>
          </a:p>
          <a:p>
            <a:r>
              <a:rPr lang="en-US" dirty="0"/>
              <a:t>Main functions of this layer are:</a:t>
            </a:r>
          </a:p>
          <a:p>
            <a:r>
              <a:rPr lang="en-US" dirty="0" smtClean="0"/>
              <a:t> </a:t>
            </a:r>
            <a:r>
              <a:rPr lang="en-US" b="1" dirty="0"/>
              <a:t>Framing</a:t>
            </a:r>
            <a:r>
              <a:rPr lang="en-US" dirty="0"/>
              <a:t> – divides the stream of </a:t>
            </a:r>
            <a:r>
              <a:rPr lang="en-US" dirty="0" smtClean="0"/>
              <a:t>bits received </a:t>
            </a:r>
            <a:r>
              <a:rPr lang="en-US" dirty="0"/>
              <a:t>from network layer </a:t>
            </a:r>
            <a:r>
              <a:rPr lang="en-US" dirty="0" smtClean="0"/>
              <a:t>into manageable </a:t>
            </a:r>
            <a:r>
              <a:rPr lang="en-US" dirty="0"/>
              <a:t>data units called frames.</a:t>
            </a:r>
          </a:p>
          <a:p>
            <a:r>
              <a:rPr lang="en-US" b="1" dirty="0" smtClean="0"/>
              <a:t>Physical </a:t>
            </a:r>
            <a:r>
              <a:rPr lang="en-US" b="1" dirty="0"/>
              <a:t>Addressing </a:t>
            </a:r>
            <a:r>
              <a:rPr lang="en-US" dirty="0"/>
              <a:t>– Add a header to </a:t>
            </a:r>
            <a:r>
              <a:rPr lang="en-US" dirty="0" smtClean="0"/>
              <a:t>the frame </a:t>
            </a:r>
            <a:r>
              <a:rPr lang="en-US" dirty="0"/>
              <a:t>to define the physical address of </a:t>
            </a:r>
            <a:r>
              <a:rPr lang="en-US" dirty="0" smtClean="0"/>
              <a:t>the source </a:t>
            </a:r>
            <a:r>
              <a:rPr lang="en-US" dirty="0"/>
              <a:t>and the destination machines.</a:t>
            </a:r>
          </a:p>
          <a:p>
            <a:r>
              <a:rPr lang="en-US" dirty="0" smtClean="0"/>
              <a:t> </a:t>
            </a:r>
            <a:r>
              <a:rPr lang="en-US" b="1" dirty="0"/>
              <a:t>Flow control </a:t>
            </a:r>
            <a:r>
              <a:rPr lang="en-US" dirty="0"/>
              <a:t>– Impose a flow control </a:t>
            </a:r>
            <a:r>
              <a:rPr lang="en-US" dirty="0" smtClean="0"/>
              <a:t>–control </a:t>
            </a:r>
            <a:r>
              <a:rPr lang="en-US" dirty="0"/>
              <a:t>rate at which data is transmitted </a:t>
            </a:r>
            <a:r>
              <a:rPr lang="en-US" dirty="0" smtClean="0"/>
              <a:t>so as </a:t>
            </a:r>
            <a:r>
              <a:rPr lang="en-US" dirty="0"/>
              <a:t>not to flood the receiver </a:t>
            </a:r>
            <a:r>
              <a:rPr lang="en-US" dirty="0" smtClean="0"/>
              <a:t> reducing or increasing data flow</a:t>
            </a:r>
          </a:p>
        </p:txBody>
      </p:sp>
    </p:spTree>
    <p:extLst>
      <p:ext uri="{BB962C8B-B14F-4D97-AF65-F5344CB8AC3E}">
        <p14:creationId xmlns:p14="http://schemas.microsoft.com/office/powerpoint/2010/main" val="8757192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Link Layer/ Layer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Error Control – Adds mechanisms to detect and retransmit damaged or lost frames. This is achieved by adding a trailer to the end of a </a:t>
            </a:r>
            <a:r>
              <a:rPr lang="en-US" dirty="0" smtClean="0"/>
              <a:t>frame</a:t>
            </a:r>
          </a:p>
          <a:p>
            <a:r>
              <a:rPr lang="en-US" dirty="0" smtClean="0"/>
              <a:t>Access Control</a:t>
            </a:r>
            <a:r>
              <a:rPr lang="en-US" dirty="0"/>
              <a:t> </a:t>
            </a:r>
            <a:r>
              <a:rPr lang="en-US" dirty="0" smtClean="0"/>
              <a:t>– checks whether the node has authority to access the requested data or not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6924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Network </a:t>
            </a:r>
            <a:r>
              <a:rPr lang="en-US" dirty="0"/>
              <a:t>Layer / Layer </a:t>
            </a:r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Main functions of this layer are:</a:t>
            </a:r>
          </a:p>
          <a:p>
            <a:r>
              <a:rPr lang="en-US" b="1" dirty="0" smtClean="0"/>
              <a:t>Logical Addressing</a:t>
            </a:r>
            <a:r>
              <a:rPr lang="en-US" dirty="0" smtClean="0"/>
              <a:t>– when the packet has to cross the boundary of network logical addressing is required. For this purpose network layer adds a header to packets containing IP address of the sender and receiver.</a:t>
            </a:r>
            <a:endParaRPr lang="en-US" dirty="0"/>
          </a:p>
          <a:p>
            <a:r>
              <a:rPr lang="en-US" b="1" dirty="0" smtClean="0"/>
              <a:t>Routing</a:t>
            </a:r>
            <a:r>
              <a:rPr lang="en-US" dirty="0" smtClean="0"/>
              <a:t> </a:t>
            </a:r>
            <a:r>
              <a:rPr lang="en-US" dirty="0"/>
              <a:t>– Provide mechanisms </a:t>
            </a:r>
            <a:r>
              <a:rPr lang="en-US" dirty="0" smtClean="0"/>
              <a:t>to transmit </a:t>
            </a:r>
            <a:r>
              <a:rPr lang="en-US" dirty="0"/>
              <a:t>data over independent</a:t>
            </a:r>
          </a:p>
          <a:p>
            <a:pPr marL="0" indent="0">
              <a:buNone/>
            </a:pPr>
            <a:r>
              <a:rPr lang="en-US" dirty="0"/>
              <a:t>networks that are linked </a:t>
            </a:r>
            <a:r>
              <a:rPr lang="en-US" dirty="0" smtClean="0"/>
              <a:t>together.by providing the best path for transmission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3017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Transport </a:t>
            </a:r>
            <a:r>
              <a:rPr lang="en-US" dirty="0"/>
              <a:t>Layer / Layer </a:t>
            </a:r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Main functions of this layer are:</a:t>
            </a:r>
          </a:p>
          <a:p>
            <a:r>
              <a:rPr lang="en-US" dirty="0" smtClean="0"/>
              <a:t> </a:t>
            </a:r>
            <a:r>
              <a:rPr lang="en-US" dirty="0"/>
              <a:t>Responsible for </a:t>
            </a:r>
            <a:r>
              <a:rPr lang="en-US" dirty="0" smtClean="0"/>
              <a:t>source-to destination</a:t>
            </a:r>
            <a:r>
              <a:rPr lang="en-US" dirty="0"/>
              <a:t> </a:t>
            </a:r>
            <a:r>
              <a:rPr lang="en-US" dirty="0" smtClean="0"/>
              <a:t>delivery </a:t>
            </a:r>
            <a:r>
              <a:rPr lang="en-US" dirty="0"/>
              <a:t>of the </a:t>
            </a:r>
            <a:r>
              <a:rPr lang="en-US" dirty="0" smtClean="0"/>
              <a:t>entire message</a:t>
            </a:r>
            <a:endParaRPr lang="en-US" dirty="0"/>
          </a:p>
          <a:p>
            <a:r>
              <a:rPr lang="en-US" dirty="0" smtClean="0"/>
              <a:t> </a:t>
            </a:r>
            <a:r>
              <a:rPr lang="en-US" b="1" dirty="0"/>
              <a:t>Segmentation and reassembly </a:t>
            </a:r>
            <a:r>
              <a:rPr lang="en-US" dirty="0" smtClean="0"/>
              <a:t>–divide </a:t>
            </a:r>
            <a:r>
              <a:rPr lang="en-US" dirty="0"/>
              <a:t>message into </a:t>
            </a:r>
            <a:r>
              <a:rPr lang="en-US" dirty="0" smtClean="0"/>
              <a:t>smaller segments</a:t>
            </a:r>
            <a:r>
              <a:rPr lang="en-US" dirty="0"/>
              <a:t>, number them </a:t>
            </a:r>
            <a:r>
              <a:rPr lang="en-US" dirty="0" smtClean="0"/>
              <a:t>and transmit</a:t>
            </a:r>
            <a:r>
              <a:rPr lang="en-US" dirty="0"/>
              <a:t>. Reassemble </a:t>
            </a:r>
            <a:r>
              <a:rPr lang="en-US" dirty="0" smtClean="0"/>
              <a:t>these messages </a:t>
            </a:r>
            <a:r>
              <a:rPr lang="en-US" dirty="0"/>
              <a:t>at the receiving end.</a:t>
            </a:r>
          </a:p>
          <a:p>
            <a:r>
              <a:rPr lang="en-US" dirty="0" smtClean="0"/>
              <a:t> </a:t>
            </a:r>
            <a:r>
              <a:rPr lang="en-US" b="1" dirty="0"/>
              <a:t>Error control </a:t>
            </a:r>
            <a:r>
              <a:rPr lang="en-US" dirty="0"/>
              <a:t>– make sure that </a:t>
            </a:r>
            <a:r>
              <a:rPr lang="en-US" dirty="0" smtClean="0"/>
              <a:t>the entire </a:t>
            </a:r>
            <a:r>
              <a:rPr lang="en-US" dirty="0"/>
              <a:t>message arrives without</a:t>
            </a:r>
          </a:p>
          <a:p>
            <a:pPr marL="0" indent="0">
              <a:buNone/>
            </a:pPr>
            <a:r>
              <a:rPr lang="en-US" dirty="0"/>
              <a:t>errors – else retransmit.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0520167"/>
      </p:ext>
    </p:extLst>
  </p:cSld>
  <p:clrMapOvr>
    <a:masterClrMapping/>
  </p:clrMapOvr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TM04033923[[fn=Depth]]</Template>
  <TotalTime>1113</TotalTime>
  <Words>739</Words>
  <Application>Microsoft Office PowerPoint</Application>
  <PresentationFormat>Widescreen</PresentationFormat>
  <Paragraphs>55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Corbel</vt:lpstr>
      <vt:lpstr>Depth</vt:lpstr>
      <vt:lpstr>PowerPoint Presentation</vt:lpstr>
      <vt:lpstr>OSI Model</vt:lpstr>
      <vt:lpstr>PowerPoint Presentation</vt:lpstr>
      <vt:lpstr>Physical Layer / Layer 1</vt:lpstr>
      <vt:lpstr>Physical Layer / Layer 1</vt:lpstr>
      <vt:lpstr>Data Link Layer/ Layer 2</vt:lpstr>
      <vt:lpstr>Data Link Layer/ Layer 2</vt:lpstr>
      <vt:lpstr>Network Layer / Layer 3</vt:lpstr>
      <vt:lpstr>Transport Layer / Layer 4</vt:lpstr>
      <vt:lpstr>Transport Layer / Layer 4</vt:lpstr>
      <vt:lpstr>Session Layer/Layer 5</vt:lpstr>
      <vt:lpstr>Presentation Layer/ Layer 6</vt:lpstr>
      <vt:lpstr>Application Layer/Layer 7</vt:lpstr>
      <vt:lpstr>OSI Layers with Protocols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aiman anum</dc:creator>
  <cp:lastModifiedBy>aiman anum</cp:lastModifiedBy>
  <cp:revision>27</cp:revision>
  <dcterms:created xsi:type="dcterms:W3CDTF">2019-03-21T12:23:58Z</dcterms:created>
  <dcterms:modified xsi:type="dcterms:W3CDTF">2019-03-22T06:57:25Z</dcterms:modified>
</cp:coreProperties>
</file>